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8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1D77B7-9CF2-C62E-23C4-1014E0E50E27}" v="178" dt="2022-12-15T08:10:37.687"/>
    <p1510:client id="{57B5DAC3-EB76-4FEB-8E7A-9E06A94E1A93}" v="440" dt="2022-12-14T22:49:03.555"/>
    <p1510:client id="{F33A876A-6CF4-3DB1-B5DD-2C5FC62BB802}" v="95" dt="2022-12-15T07:24:57.5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728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944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278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44862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252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825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4186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0141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541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22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92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165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7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86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672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710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228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043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>
            <a:extLst>
              <a:ext uri="{FF2B5EF4-FFF2-40B4-BE49-F238E27FC236}">
                <a16:creationId xmlns:a16="http://schemas.microsoft.com/office/drawing/2014/main" id="{7DCCFA1E-00E5-532D-FD77-9CD9D8E8D3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25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1209" y="822960"/>
            <a:ext cx="7643787" cy="5015169"/>
          </a:xfrm>
        </p:spPr>
        <p:txBody>
          <a:bodyPr>
            <a:normAutofit/>
          </a:bodyPr>
          <a:lstStyle/>
          <a:p>
            <a:r>
              <a:rPr lang="en-US" sz="6000" b="1">
                <a:solidFill>
                  <a:srgbClr val="FFFFFF"/>
                </a:solidFill>
                <a:latin typeface="Calibri"/>
                <a:ea typeface="+mj-lt"/>
                <a:cs typeface="+mj-lt"/>
              </a:rPr>
              <a:t>FƏNN:İNFORMASİYA TEXNOLOGİYALARININ ƏSASLARI</a:t>
            </a:r>
            <a:endParaRPr lang="en-US" sz="6000">
              <a:solidFill>
                <a:srgbClr val="FFFFFF"/>
              </a:solidFill>
              <a:latin typeface="Calibri"/>
            </a:endParaRPr>
          </a:p>
          <a:p>
            <a:endParaRPr lang="en-US" sz="600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803" y="5148038"/>
            <a:ext cx="4359185" cy="285620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1" dirty="0" err="1">
                <a:solidFill>
                  <a:srgbClr val="FFFFFF"/>
                </a:solidFill>
                <a:latin typeface="Calibri"/>
                <a:ea typeface="+mn-lt"/>
                <a:cs typeface="+mn-lt"/>
              </a:rPr>
              <a:t>MÖVZU:Süni</a:t>
            </a:r>
            <a:r>
              <a:rPr lang="en-US" sz="2400" b="1" dirty="0">
                <a:solidFill>
                  <a:srgbClr val="FFFFFF"/>
                </a:solidFill>
                <a:latin typeface="Calibri"/>
                <a:ea typeface="+mn-lt"/>
                <a:cs typeface="+mn-lt"/>
              </a:rPr>
              <a:t> </a:t>
            </a:r>
            <a:r>
              <a:rPr lang="en-US" sz="2400" b="1" dirty="0" err="1">
                <a:solidFill>
                  <a:srgbClr val="FFFFFF"/>
                </a:solidFill>
                <a:latin typeface="Calibri"/>
                <a:ea typeface="+mn-lt"/>
                <a:cs typeface="+mn-lt"/>
              </a:rPr>
              <a:t>intellekt</a:t>
            </a:r>
            <a:endParaRPr lang="en-US" sz="2400" dirty="0" err="1">
              <a:solidFill>
                <a:srgbClr val="FFFFFF"/>
              </a:solidFill>
              <a:latin typeface="Calibri"/>
              <a:cs typeface="Calibri Light"/>
            </a:endParaRPr>
          </a:p>
          <a:p>
            <a:endParaRPr lang="en-US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79A56D5-68E2-252B-A28A-14E0B54B25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b="3433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FF5DF8-B245-499A-5BF4-7EB805656696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Sİ-in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istifadə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sahəsi</a:t>
            </a:r>
            <a:endParaRPr lang="en-US" sz="4200" b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387BC4-201A-1308-0CD7-0B34832FB377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Tibb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səhiyyə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Kompüter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sistemləri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xəstələrin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qeydlərini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aparır</a:t>
            </a:r>
            <a:r>
              <a:rPr lang="en-US" sz="2400" b="1" dirty="0">
                <a:latin typeface="+mj-lt"/>
                <a:ea typeface="+mj-ea"/>
                <a:cs typeface="+mj-cs"/>
              </a:rPr>
              <a:t>, 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Siyasət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Ağıllı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maşınlar</a:t>
            </a:r>
            <a:r>
              <a:rPr lang="en-US" sz="2400" b="1" dirty="0">
                <a:latin typeface="+mj-lt"/>
                <a:ea typeface="+mj-ea"/>
                <a:cs typeface="+mj-cs"/>
              </a:rPr>
              <a:t> Barak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Obamaya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ikinci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prezident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seçkilərində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kömək</a:t>
            </a:r>
            <a:endParaRPr lang="en-US" sz="2400" b="1" dirty="0">
              <a:latin typeface="+mj-lt"/>
              <a:ea typeface="+mj-ea"/>
              <a:cs typeface="+mj-cs"/>
            </a:endParaRP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Sənaye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Süni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intellekt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müxtəlif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istehsal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sahələrindən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alınan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məlumatlar</a:t>
            </a:r>
            <a:endParaRPr lang="en-US" sz="2400" b="1" dirty="0">
              <a:latin typeface="+mj-lt"/>
              <a:ea typeface="+mj-ea"/>
              <a:cs typeface="+mj-cs"/>
            </a:endParaRP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>
                <a:latin typeface="+mj-lt"/>
                <a:ea typeface="+mj-ea"/>
                <a:cs typeface="+mj-cs"/>
              </a:rPr>
              <a:t>Oyun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sənayesi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təhsil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Süni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intellekt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oyun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yaradıcıları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tərəfindən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fəal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istifadə</a:t>
            </a:r>
            <a:r>
              <a:rPr lang="en-US" sz="2400" b="1" dirty="0">
                <a:latin typeface="+mj-lt"/>
                <a:ea typeface="+mj-ea"/>
                <a:cs typeface="+mj-cs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540984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invertebrate, coelenterate, jellyfish, hydrozoan&#10;&#10;Description automatically generated">
            <a:extLst>
              <a:ext uri="{FF2B5EF4-FFF2-40B4-BE49-F238E27FC236}">
                <a16:creationId xmlns:a16="http://schemas.microsoft.com/office/drawing/2014/main" id="{0790AF66-8B6E-EF59-32EC-929DB7FB323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r="888" b="-1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CA38B4A-F54A-9319-1310-94492E438C6F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İlk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olaraq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Süni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neyron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şəbəkələri</a:t>
            </a:r>
            <a:endParaRPr lang="en-US" sz="4200" b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AF9206-64D2-8881-B8C2-47CF5FE1E911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Neyron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şəbəkəsi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sinapslarla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birləşən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neyronların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ardıcıllığıdır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Neyron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şəbəkənin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strukturu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proqramlaşdırma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dünyasına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birbaşa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biologiyadan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gəldi</a:t>
            </a:r>
            <a:r>
              <a:rPr lang="en-US" sz="2400" b="1" dirty="0">
                <a:latin typeface="+mj-lt"/>
                <a:ea typeface="+mj-ea"/>
                <a:cs typeface="+mj-cs"/>
              </a:rPr>
              <a:t>. Bu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quruluş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sayəsində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maşın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müxtəlif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məlumatları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təhlil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etmək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hətta</a:t>
            </a:r>
            <a:r>
              <a:rPr lang="en-US" sz="2400" b="1" dirty="0">
                <a:latin typeface="+mj-lt"/>
                <a:ea typeface="+mj-ea"/>
                <a:cs typeface="+mj-cs"/>
              </a:rPr>
              <a:t> yadda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saxlamaq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qabiliyyətini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əldə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edir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Neyroşəbəkələr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həm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daxil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olan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məlumatı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təhlil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etməklə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yanaşı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onu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öz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yaddaşından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çoxalda</a:t>
            </a:r>
            <a:r>
              <a:rPr lang="en-US" sz="2400" b="1" dirty="0">
                <a:latin typeface="+mj-lt"/>
                <a:ea typeface="+mj-ea"/>
                <a:cs typeface="+mj-cs"/>
              </a:rPr>
              <a:t> da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bilir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Başqa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sözlə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desək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neyroşəbəkə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insan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beyninin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maşın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təfsiridir</a:t>
            </a:r>
            <a:r>
              <a:rPr lang="en-US" sz="2400" b="1" dirty="0">
                <a:latin typeface="+mj-lt"/>
                <a:ea typeface="+mj-ea"/>
                <a:cs typeface="+mj-cs"/>
              </a:rPr>
              <a:t> ki,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burada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elektrik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impulsları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şəklində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məlumat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ötürən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milyonlarla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neyron</a:t>
            </a:r>
            <a:r>
              <a:rPr lang="en-US" sz="2400" b="1" dirty="0">
                <a:latin typeface="+mj-lt"/>
                <a:ea typeface="+mj-ea"/>
                <a:cs typeface="+mj-cs"/>
              </a:rPr>
              <a:t> var.</a:t>
            </a:r>
          </a:p>
        </p:txBody>
      </p:sp>
    </p:spTree>
    <p:extLst>
      <p:ext uri="{BB962C8B-B14F-4D97-AF65-F5344CB8AC3E}">
        <p14:creationId xmlns:p14="http://schemas.microsoft.com/office/powerpoint/2010/main" val="208697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737167D4-4823-3142-8693-1640D00BE1B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r="6221" b="-1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CCAC30-8051-369B-F6C8-601EEC93DB43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Neyron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şəbəkələr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nə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üçün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istifadə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olunur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089C9D-3D3E-A917-0BE9-4CBD1D2C796D}"/>
              </a:ext>
            </a:extLst>
          </p:cNvPr>
          <p:cNvSpPr txBox="1"/>
          <p:nvPr/>
        </p:nvSpPr>
        <p:spPr>
          <a:xfrm>
            <a:off x="1103312" y="2052918"/>
            <a:ext cx="10347637" cy="419548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000" b="1" dirty="0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şəbəkələri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insan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beynininkinə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bənzər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analitik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hesablamalar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tələb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edən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mürəkkəb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problemləri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həll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etmək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üçün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istifadə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olunur</a:t>
            </a:r>
            <a:r>
              <a:rPr lang="en-US" sz="2000" b="1" dirty="0">
                <a:latin typeface="+mj-lt"/>
                <a:ea typeface="+mj-ea"/>
                <a:cs typeface="+mj-cs"/>
              </a:rPr>
              <a:t>.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şəbəkələri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üçün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çox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istifadə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edilənlər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bunlardır</a:t>
            </a:r>
            <a:r>
              <a:rPr lang="en-US" sz="2000" b="1" dirty="0">
                <a:latin typeface="+mj-lt"/>
                <a:ea typeface="+mj-ea"/>
                <a:cs typeface="+mj-cs"/>
              </a:rPr>
              <a:t>: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000" b="1" dirty="0" err="1">
                <a:latin typeface="+mj-lt"/>
                <a:ea typeface="+mj-ea"/>
                <a:cs typeface="+mj-cs"/>
              </a:rPr>
              <a:t>Təsnifat</a:t>
            </a:r>
            <a:r>
              <a:rPr lang="en-US" sz="2000" b="1" dirty="0">
                <a:latin typeface="+mj-lt"/>
                <a:ea typeface="+mj-ea"/>
                <a:cs typeface="+mj-cs"/>
              </a:rPr>
              <a:t>-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məlumatların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parametrlər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üzrə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paylanması</a:t>
            </a:r>
            <a:r>
              <a:rPr lang="en-US" sz="2000" b="1" dirty="0">
                <a:latin typeface="+mj-lt"/>
                <a:ea typeface="+mj-ea"/>
                <a:cs typeface="+mj-cs"/>
              </a:rPr>
              <a:t>.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Məsələn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girişdə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bir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sıra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adamlar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verilir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onlardan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hansına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kredit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vermək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kimisinə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verməmək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barədə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qərar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vermək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lazımdır</a:t>
            </a:r>
            <a:r>
              <a:rPr lang="en-US" sz="2000" b="1" dirty="0">
                <a:latin typeface="+mj-lt"/>
                <a:ea typeface="+mj-ea"/>
                <a:cs typeface="+mj-cs"/>
              </a:rPr>
              <a:t>. Bu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iş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yaş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ödəmə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qabiliyyəti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kredit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tarixçəsi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s.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kimi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məlumatları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təhlil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edən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şəbəkəsi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ilə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edilə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bilər</a:t>
            </a:r>
            <a:r>
              <a:rPr lang="en-US" sz="2000" b="1" dirty="0">
                <a:latin typeface="+mj-lt"/>
                <a:ea typeface="+mj-ea"/>
                <a:cs typeface="+mj-cs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000" b="1" err="1">
                <a:latin typeface="+mj-lt"/>
                <a:ea typeface="+mj-ea"/>
                <a:cs typeface="+mj-cs"/>
              </a:rPr>
              <a:t>Proqnoz</a:t>
            </a:r>
            <a:r>
              <a:rPr lang="en-US" sz="2000" b="1" dirty="0">
                <a:latin typeface="+mj-lt"/>
                <a:ea typeface="+mj-ea"/>
                <a:cs typeface="+mj-cs"/>
              </a:rPr>
              <a:t>- </a:t>
            </a:r>
            <a:r>
              <a:rPr lang="en-US" sz="2000" b="1" err="1">
                <a:latin typeface="+mj-lt"/>
                <a:ea typeface="+mj-ea"/>
                <a:cs typeface="+mj-cs"/>
              </a:rPr>
              <a:t>növbəti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addımı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proqnozlaşdırmaq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qabiliyyətidir</a:t>
            </a:r>
            <a:r>
              <a:rPr lang="en-US" sz="2000" b="1" dirty="0">
                <a:latin typeface="+mj-lt"/>
                <a:ea typeface="+mj-ea"/>
                <a:cs typeface="+mj-cs"/>
              </a:rPr>
              <a:t>. </a:t>
            </a:r>
            <a:r>
              <a:rPr lang="en-US" sz="2000" b="1" err="1">
                <a:latin typeface="+mj-lt"/>
                <a:ea typeface="+mj-ea"/>
                <a:cs typeface="+mj-cs"/>
              </a:rPr>
              <a:t>Məsələn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err="1">
                <a:latin typeface="+mj-lt"/>
                <a:ea typeface="+mj-ea"/>
                <a:cs typeface="+mj-cs"/>
              </a:rPr>
              <a:t>birjadakı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vəziyyətə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əsaslanan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bir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səhmin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yüksəlişi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ya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düşməsi</a:t>
            </a:r>
            <a:r>
              <a:rPr lang="en-US" sz="2000" b="1" dirty="0">
                <a:latin typeface="+mj-lt"/>
                <a:ea typeface="+mj-ea"/>
                <a:cs typeface="+mj-cs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000" b="1" err="1">
                <a:latin typeface="+mj-lt"/>
                <a:ea typeface="+mj-ea"/>
                <a:cs typeface="+mj-cs"/>
              </a:rPr>
              <a:t>Tanınma</a:t>
            </a:r>
            <a:r>
              <a:rPr lang="en-US" sz="2000" b="1" dirty="0">
                <a:latin typeface="+mj-lt"/>
                <a:ea typeface="+mj-ea"/>
                <a:cs typeface="+mj-cs"/>
              </a:rPr>
              <a:t>-  </a:t>
            </a:r>
            <a:r>
              <a:rPr lang="en-US" sz="2000" b="1" err="1">
                <a:latin typeface="+mj-lt"/>
                <a:ea typeface="+mj-ea"/>
                <a:cs typeface="+mj-cs"/>
              </a:rPr>
              <a:t>hal-hazırda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şəbəkələrin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geniş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tətbiqidir</a:t>
            </a:r>
            <a:r>
              <a:rPr lang="en-US" sz="2000" b="1" dirty="0">
                <a:latin typeface="+mj-lt"/>
                <a:ea typeface="+mj-ea"/>
                <a:cs typeface="+mj-cs"/>
              </a:rPr>
              <a:t>. Google-da </a:t>
            </a:r>
            <a:r>
              <a:rPr lang="en-US" sz="2000" b="1" err="1">
                <a:latin typeface="+mj-lt"/>
                <a:ea typeface="+mj-ea"/>
                <a:cs typeface="+mj-cs"/>
              </a:rPr>
              <a:t>şəkil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axtararkən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ya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telefon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kameralarında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üzünüzün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mövqeyini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aşkar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etdikdə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onu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fərqləndirən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zaman </a:t>
            </a:r>
            <a:r>
              <a:rPr lang="en-US" sz="2000" b="1" err="1">
                <a:latin typeface="+mj-lt"/>
                <a:ea typeface="+mj-ea"/>
                <a:cs typeface="+mj-cs"/>
              </a:rPr>
              <a:t>istifadə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olunur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daha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çox</a:t>
            </a:r>
            <a:r>
              <a:rPr lang="en-US" sz="2000" b="1" dirty="0">
                <a:latin typeface="+mj-lt"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12796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3" name="Oval 4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5" descr="A picture containing text, laser&#10;&#10;Description automatically generated">
            <a:extLst>
              <a:ext uri="{FF2B5EF4-FFF2-40B4-BE49-F238E27FC236}">
                <a16:creationId xmlns:a16="http://schemas.microsoft.com/office/drawing/2014/main" id="{A6CA08C7-F03D-15E4-4AE9-554FF53ACE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l="889" r="-1" b="-1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E16B4A-2F2C-ED0C-34D3-2516D27F956B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Neyron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və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Sinaps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nədir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D0CB9C-E6BA-EAF8-9A3B-49933011FF7D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000" b="1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məlumatı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qəbul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edən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err="1">
                <a:latin typeface="+mj-lt"/>
                <a:ea typeface="+mj-ea"/>
                <a:cs typeface="+mj-cs"/>
              </a:rPr>
              <a:t>onun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üzərində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sadə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hesablamalar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aparan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onu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daha</a:t>
            </a:r>
            <a:r>
              <a:rPr lang="en-US" sz="2000" b="1" dirty="0">
                <a:latin typeface="+mj-lt"/>
                <a:ea typeface="+mj-ea"/>
                <a:cs typeface="+mj-cs"/>
              </a:rPr>
              <a:t> da </a:t>
            </a:r>
            <a:r>
              <a:rPr lang="en-US" sz="2000" b="1" err="1">
                <a:latin typeface="+mj-lt"/>
                <a:ea typeface="+mj-ea"/>
                <a:cs typeface="+mj-cs"/>
              </a:rPr>
              <a:t>ötürən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hesablama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vahididir</a:t>
            </a:r>
            <a:r>
              <a:rPr lang="en-US" sz="2000" b="1" dirty="0">
                <a:latin typeface="+mj-lt"/>
                <a:ea typeface="+mj-ea"/>
                <a:cs typeface="+mj-cs"/>
              </a:rPr>
              <a:t>. </a:t>
            </a:r>
            <a:r>
              <a:rPr lang="en-US" sz="2000" b="1" err="1">
                <a:latin typeface="+mj-lt"/>
                <a:ea typeface="+mj-ea"/>
                <a:cs typeface="+mj-cs"/>
              </a:rPr>
              <a:t>Onlar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üç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əsas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növə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bölünür</a:t>
            </a:r>
            <a:r>
              <a:rPr lang="en-US" sz="2000" b="1" dirty="0">
                <a:latin typeface="+mj-lt"/>
                <a:ea typeface="+mj-ea"/>
                <a:cs typeface="+mj-cs"/>
              </a:rPr>
              <a:t>: </a:t>
            </a:r>
            <a:r>
              <a:rPr lang="en-US" sz="2000" b="1" err="1">
                <a:latin typeface="+mj-lt"/>
                <a:ea typeface="+mj-ea"/>
                <a:cs typeface="+mj-cs"/>
              </a:rPr>
              <a:t>giriş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err="1">
                <a:latin typeface="+mj-lt"/>
                <a:ea typeface="+mj-ea"/>
                <a:cs typeface="+mj-cs"/>
              </a:rPr>
              <a:t>gizli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çıxış</a:t>
            </a:r>
            <a:r>
              <a:rPr lang="en-US" sz="2000" b="1" dirty="0">
                <a:latin typeface="+mj-lt"/>
                <a:ea typeface="+mj-ea"/>
                <a:cs typeface="+mj-cs"/>
              </a:rPr>
              <a:t>. Bir 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şəbəkəsi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çox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sayda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neyrondan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ibarət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olduqda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err="1">
                <a:latin typeface="+mj-lt"/>
                <a:ea typeface="+mj-ea"/>
                <a:cs typeface="+mj-cs"/>
              </a:rPr>
              <a:t>təbəqə</a:t>
            </a:r>
            <a:r>
              <a:rPr lang="en-US" sz="2000" b="1" dirty="0">
                <a:latin typeface="+mj-lt"/>
                <a:ea typeface="+mj-ea"/>
                <a:cs typeface="+mj-cs"/>
              </a:rPr>
              <a:t> termini </a:t>
            </a:r>
            <a:r>
              <a:rPr lang="en-US" sz="2000" b="1" err="1">
                <a:latin typeface="+mj-lt"/>
                <a:ea typeface="+mj-ea"/>
                <a:cs typeface="+mj-cs"/>
              </a:rPr>
              <a:t>təqdim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olunur</a:t>
            </a:r>
            <a:r>
              <a:rPr lang="en-US" sz="2000" b="1" dirty="0">
                <a:latin typeface="+mj-lt"/>
                <a:ea typeface="+mj-ea"/>
                <a:cs typeface="+mj-cs"/>
              </a:rPr>
              <a:t>. </a:t>
            </a:r>
            <a:r>
              <a:rPr lang="en-US" sz="2000" b="1" err="1">
                <a:latin typeface="+mj-lt"/>
                <a:ea typeface="+mj-ea"/>
                <a:cs typeface="+mj-cs"/>
              </a:rPr>
              <a:t>Müvafiq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olaraq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err="1">
                <a:latin typeface="+mj-lt"/>
                <a:ea typeface="+mj-ea"/>
                <a:cs typeface="+mj-cs"/>
              </a:rPr>
              <a:t>məlumatı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qəbul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edən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giriş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təbəqəsi</a:t>
            </a:r>
            <a:r>
              <a:rPr lang="en-US" sz="2000" b="1" dirty="0">
                <a:latin typeface="+mj-lt"/>
                <a:ea typeface="+mj-ea"/>
                <a:cs typeface="+mj-cs"/>
              </a:rPr>
              <a:t>, </a:t>
            </a:r>
            <a:r>
              <a:rPr lang="en-US" sz="2000" b="1" err="1">
                <a:latin typeface="+mj-lt"/>
                <a:ea typeface="+mj-ea"/>
                <a:cs typeface="+mj-cs"/>
              </a:rPr>
              <a:t>onu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emal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edən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n </a:t>
            </a:r>
            <a:r>
              <a:rPr lang="en-US" sz="2000" b="1" err="1">
                <a:latin typeface="+mj-lt"/>
                <a:ea typeface="+mj-ea"/>
                <a:cs typeface="+mj-cs"/>
              </a:rPr>
              <a:t>gizli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təbəqə</a:t>
            </a:r>
            <a:r>
              <a:rPr lang="en-US" sz="2000" b="1" dirty="0">
                <a:latin typeface="+mj-lt"/>
                <a:ea typeface="+mj-ea"/>
                <a:cs typeface="+mj-cs"/>
              </a:rPr>
              <a:t> (</a:t>
            </a:r>
            <a:r>
              <a:rPr lang="en-US" sz="2000" b="1" err="1">
                <a:latin typeface="+mj-lt"/>
                <a:ea typeface="+mj-ea"/>
                <a:cs typeface="+mj-cs"/>
              </a:rPr>
              <a:t>adətən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3-dən </a:t>
            </a:r>
            <a:r>
              <a:rPr lang="en-US" sz="2000" b="1" err="1">
                <a:latin typeface="+mj-lt"/>
                <a:ea typeface="+mj-ea"/>
                <a:cs typeface="+mj-cs"/>
              </a:rPr>
              <a:t>çox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deyil</a:t>
            </a:r>
            <a:r>
              <a:rPr lang="en-US" sz="2000" b="1" dirty="0">
                <a:latin typeface="+mj-lt"/>
                <a:ea typeface="+mj-ea"/>
                <a:cs typeface="+mj-cs"/>
              </a:rPr>
              <a:t>) </a:t>
            </a:r>
            <a:r>
              <a:rPr lang="en-US" sz="2000" b="1" err="1">
                <a:latin typeface="+mj-lt"/>
                <a:ea typeface="+mj-ea"/>
                <a:cs typeface="+mj-cs"/>
              </a:rPr>
              <a:t>və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nəticəni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çıxaran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çıxış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təbəqəsi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mövcuddur</a:t>
            </a:r>
            <a:r>
              <a:rPr lang="en-US" sz="2000" b="1" dirty="0">
                <a:latin typeface="+mj-lt"/>
                <a:ea typeface="+mj-ea"/>
                <a:cs typeface="+mj-cs"/>
              </a:rPr>
              <a:t>.</a:t>
            </a:r>
          </a:p>
          <a:p>
            <a:pPr marL="285750" indent="-28575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000" b="1" err="1">
                <a:latin typeface="+mj-lt"/>
                <a:ea typeface="+mj-ea"/>
                <a:cs typeface="+mj-cs"/>
              </a:rPr>
              <a:t>Sinaps</a:t>
            </a:r>
            <a:r>
              <a:rPr lang="en-US" sz="2000" b="1" dirty="0">
                <a:latin typeface="+mj-lt"/>
                <a:ea typeface="+mj-ea"/>
                <a:cs typeface="+mj-cs"/>
              </a:rPr>
              <a:t> </a:t>
            </a:r>
            <a:r>
              <a:rPr lang="en-US" sz="2000" b="1" err="1">
                <a:latin typeface="+mj-lt"/>
                <a:ea typeface="+mj-ea"/>
                <a:cs typeface="+mj-cs"/>
              </a:rPr>
              <a:t>iki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arasındakı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əlaqədir</a:t>
            </a:r>
            <a:r>
              <a:rPr lang="en-US" sz="2000" b="1" dirty="0">
                <a:latin typeface="+mj-lt"/>
                <a:ea typeface="+mj-ea"/>
                <a:cs typeface="+mj-cs"/>
              </a:rPr>
              <a:t>. </a:t>
            </a:r>
            <a:r>
              <a:rPr lang="en-US" sz="2000" b="1" err="1">
                <a:latin typeface="+mj-lt"/>
                <a:ea typeface="+mj-ea"/>
                <a:cs typeface="+mj-cs"/>
              </a:rPr>
              <a:t>Sinapsların</a:t>
            </a:r>
            <a:r>
              <a:rPr lang="en-US" sz="2000" b="1" dirty="0">
                <a:latin typeface="+mj-lt"/>
                <a:ea typeface="+mj-ea"/>
                <a:cs typeface="+mj-cs"/>
              </a:rPr>
              <a:t> 1 </a:t>
            </a:r>
            <a:r>
              <a:rPr lang="en-US" sz="2000" b="1" err="1">
                <a:latin typeface="+mj-lt"/>
                <a:ea typeface="+mj-ea"/>
                <a:cs typeface="+mj-cs"/>
              </a:rPr>
              <a:t>parametri</a:t>
            </a:r>
            <a:r>
              <a:rPr lang="en-US" sz="2000" b="1" dirty="0">
                <a:latin typeface="+mj-lt"/>
                <a:ea typeface="+mj-ea"/>
                <a:cs typeface="+mj-cs"/>
              </a:rPr>
              <a:t> var - </a:t>
            </a:r>
            <a:r>
              <a:rPr lang="en-US" sz="2000" b="1" err="1">
                <a:latin typeface="+mj-lt"/>
                <a:ea typeface="+mj-ea"/>
                <a:cs typeface="+mj-cs"/>
              </a:rPr>
              <a:t>çəki</a:t>
            </a:r>
            <a:r>
              <a:rPr lang="en-US" sz="2000" b="1" dirty="0">
                <a:latin typeface="+mj-lt"/>
                <a:ea typeface="+mj-ea"/>
                <a:cs typeface="+mj-cs"/>
              </a:rPr>
              <a:t>. </a:t>
            </a:r>
            <a:r>
              <a:rPr lang="en-US" sz="2000" b="1" err="1">
                <a:latin typeface="+mj-lt"/>
                <a:ea typeface="+mj-ea"/>
                <a:cs typeface="+mj-cs"/>
              </a:rPr>
              <a:t>Onun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sayəsində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giriş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məlumatı</a:t>
            </a:r>
            <a:r>
              <a:rPr lang="en-US" sz="2000" b="1" dirty="0">
                <a:latin typeface="+mj-lt"/>
                <a:ea typeface="+mj-ea"/>
                <a:cs typeface="+mj-cs"/>
              </a:rPr>
              <a:t> </a:t>
            </a:r>
            <a:r>
              <a:rPr lang="en-US" sz="2000" b="1" err="1">
                <a:latin typeface="+mj-lt"/>
                <a:ea typeface="+mj-ea"/>
                <a:cs typeface="+mj-cs"/>
              </a:rPr>
              <a:t>bir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neyrondan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digərinə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ötürüldükdə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dəyişir</a:t>
            </a:r>
            <a:r>
              <a:rPr lang="en-US" sz="2000" b="1" dirty="0">
                <a:latin typeface="+mj-lt"/>
                <a:ea typeface="+mj-ea"/>
                <a:cs typeface="+mj-cs"/>
              </a:rPr>
              <a:t>. </a:t>
            </a:r>
            <a:r>
              <a:rPr lang="en-US" sz="2000" b="1" err="1">
                <a:latin typeface="+mj-lt"/>
                <a:ea typeface="+mj-ea"/>
                <a:cs typeface="+mj-cs"/>
              </a:rPr>
              <a:t>Tutaq</a:t>
            </a:r>
            <a:r>
              <a:rPr lang="en-US" sz="2000" b="1" dirty="0">
                <a:latin typeface="+mj-lt"/>
                <a:ea typeface="+mj-ea"/>
                <a:cs typeface="+mj-cs"/>
              </a:rPr>
              <a:t> ki, </a:t>
            </a:r>
            <a:r>
              <a:rPr lang="en-US" sz="2000" b="1" err="1">
                <a:latin typeface="+mj-lt"/>
                <a:ea typeface="+mj-ea"/>
                <a:cs typeface="+mj-cs"/>
              </a:rPr>
              <a:t>məlumatı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növbəti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birinə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ötürən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3 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var. Sonra </a:t>
            </a:r>
            <a:r>
              <a:rPr lang="en-US" sz="2000" b="1" err="1">
                <a:latin typeface="+mj-lt"/>
                <a:ea typeface="+mj-ea"/>
                <a:cs typeface="+mj-cs"/>
              </a:rPr>
              <a:t>bu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neyronların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hər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birinə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uyğun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gələn</a:t>
            </a:r>
            <a:r>
              <a:rPr lang="en-US" sz="2000" b="1" dirty="0">
                <a:latin typeface="+mj-lt"/>
                <a:ea typeface="+mj-ea"/>
                <a:cs typeface="+mj-cs"/>
              </a:rPr>
              <a:t> 3 </a:t>
            </a:r>
            <a:r>
              <a:rPr lang="en-US" sz="2000" b="1" err="1">
                <a:latin typeface="+mj-lt"/>
                <a:ea typeface="+mj-ea"/>
                <a:cs typeface="+mj-cs"/>
              </a:rPr>
              <a:t>çəkimiz</a:t>
            </a:r>
            <a:r>
              <a:rPr lang="en-US" sz="2000" b="1" dirty="0">
                <a:latin typeface="+mj-lt"/>
                <a:ea typeface="+mj-ea"/>
                <a:cs typeface="+mj-cs"/>
              </a:rPr>
              <a:t> var. Daha </a:t>
            </a:r>
            <a:r>
              <a:rPr lang="en-US" sz="2000" b="1" err="1">
                <a:latin typeface="+mj-lt"/>
                <a:ea typeface="+mj-ea"/>
                <a:cs typeface="+mj-cs"/>
              </a:rPr>
              <a:t>böyük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çəkiyə</a:t>
            </a:r>
            <a:r>
              <a:rPr lang="en-US" sz="2000" b="1" dirty="0">
                <a:latin typeface="+mj-lt"/>
                <a:ea typeface="+mj-ea"/>
                <a:cs typeface="+mj-cs"/>
              </a:rPr>
              <a:t> malik 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üçün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bu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məlumat</a:t>
            </a:r>
            <a:r>
              <a:rPr lang="en-US" sz="2000" b="1" dirty="0">
                <a:latin typeface="+mj-lt"/>
                <a:ea typeface="+mj-ea"/>
                <a:cs typeface="+mj-cs"/>
              </a:rPr>
              <a:t> </a:t>
            </a:r>
            <a:r>
              <a:rPr lang="en-US" sz="2000" b="1" err="1">
                <a:latin typeface="+mj-lt"/>
                <a:ea typeface="+mj-ea"/>
                <a:cs typeface="+mj-cs"/>
              </a:rPr>
              <a:t>növbəti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neyronda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üstünlük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təşkil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edəcək</a:t>
            </a:r>
            <a:r>
              <a:rPr lang="en-US" sz="2000" b="1" dirty="0">
                <a:latin typeface="+mj-lt"/>
                <a:ea typeface="+mj-ea"/>
                <a:cs typeface="+mj-cs"/>
              </a:rPr>
              <a:t>. </a:t>
            </a:r>
            <a:r>
              <a:rPr lang="en-US" sz="2000" b="1" err="1">
                <a:latin typeface="+mj-lt"/>
                <a:ea typeface="+mj-ea"/>
                <a:cs typeface="+mj-cs"/>
              </a:rPr>
              <a:t>Neyron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şəbəkənin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işə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salınması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zamanı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çəkilərin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təsadüfi</a:t>
            </a:r>
            <a:r>
              <a:rPr lang="en-US" sz="2000" b="1" dirty="0">
                <a:latin typeface="+mj-lt"/>
                <a:ea typeface="+mj-ea"/>
                <a:cs typeface="+mj-cs"/>
              </a:rPr>
              <a:t> </a:t>
            </a:r>
            <a:r>
              <a:rPr lang="en-US" sz="2000" b="1" err="1">
                <a:latin typeface="+mj-lt"/>
                <a:ea typeface="+mj-ea"/>
                <a:cs typeface="+mj-cs"/>
              </a:rPr>
              <a:t>olaraq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təyin</a:t>
            </a:r>
            <a:r>
              <a:rPr lang="en-US" sz="2000" b="1" dirty="0">
                <a:latin typeface="+mj-lt"/>
                <a:ea typeface="+mj-ea"/>
                <a:cs typeface="+mj-cs"/>
              </a:rPr>
              <a:t> </a:t>
            </a:r>
            <a:r>
              <a:rPr lang="en-US" sz="2000" b="1" err="1">
                <a:latin typeface="+mj-lt"/>
                <a:ea typeface="+mj-ea"/>
                <a:cs typeface="+mj-cs"/>
              </a:rPr>
              <a:t>olunduğunu</a:t>
            </a:r>
            <a:r>
              <a:rPr lang="en-US" sz="2000" b="1" dirty="0">
                <a:latin typeface="+mj-lt"/>
                <a:ea typeface="+mj-ea"/>
                <a:cs typeface="+mj-cs"/>
              </a:rPr>
              <a:t> </a:t>
            </a:r>
            <a:r>
              <a:rPr lang="en-US" sz="2000" b="1" err="1">
                <a:latin typeface="+mj-lt"/>
                <a:ea typeface="+mj-ea"/>
                <a:cs typeface="+mj-cs"/>
              </a:rPr>
              <a:t>xatırlamaq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err="1">
                <a:latin typeface="+mj-lt"/>
                <a:ea typeface="+mj-ea"/>
                <a:cs typeface="+mj-cs"/>
              </a:rPr>
              <a:t>vacibdir</a:t>
            </a:r>
            <a:r>
              <a:rPr lang="en-US" sz="2000" b="1" dirty="0">
                <a:latin typeface="+mj-lt"/>
                <a:ea typeface="+mj-ea"/>
                <a:cs typeface="+mj-cs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63247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46782E11-0257-4060-5BB0-9BCBC3427EC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t="2235" b="667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326D7F-1C9F-FBA7-BD42-2DA3DEE73D31}"/>
              </a:ext>
            </a:extLst>
          </p:cNvPr>
          <p:cNvSpPr txBox="1"/>
          <p:nvPr/>
        </p:nvSpPr>
        <p:spPr>
          <a:xfrm>
            <a:off x="1154955" y="1447800"/>
            <a:ext cx="8825658" cy="33295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latin typeface="+mj-lt"/>
                <a:ea typeface="+mj-ea"/>
                <a:cs typeface="+mj-cs"/>
              </a:rPr>
              <a:t>DİQQƏTİNİZ ÜÇÜN TƏŞƏKKÜLƏR:)))</a:t>
            </a:r>
          </a:p>
        </p:txBody>
      </p:sp>
    </p:spTree>
    <p:extLst>
      <p:ext uri="{BB962C8B-B14F-4D97-AF65-F5344CB8AC3E}">
        <p14:creationId xmlns:p14="http://schemas.microsoft.com/office/powerpoint/2010/main" val="1443270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8" name="Picture 3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" name="Oval 3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" name="Picture 3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4" name="Picture 3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6" name="Rectangle 3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Diagram, text&#10;&#10;Description automatically generated">
            <a:extLst>
              <a:ext uri="{FF2B5EF4-FFF2-40B4-BE49-F238E27FC236}">
                <a16:creationId xmlns:a16="http://schemas.microsoft.com/office/drawing/2014/main" id="{3CCF960B-F12F-750F-E9E4-A2F982C229F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/>
          <a:stretch/>
        </p:blipFill>
        <p:spPr>
          <a:xfrm>
            <a:off x="61472" y="-1"/>
            <a:ext cx="1219198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B572B3-6B2C-EB69-7571-1874168B2C18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spc="-1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Kəşfiyyat</a:t>
            </a:r>
            <a:r>
              <a:rPr lang="en-US" sz="4200" b="1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spc="-1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və</a:t>
            </a:r>
            <a:r>
              <a:rPr lang="en-US" sz="4200" b="1" spc="-1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spc="-1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maşınlar</a:t>
            </a:r>
            <a:endParaRPr lang="en-US" sz="4200" b="1" spc="-1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91A868-646F-8A2D-3E47-C526E1F89B39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err="1">
                <a:latin typeface="Calibri"/>
                <a:ea typeface="+mj-ea"/>
                <a:cs typeface="Calibri"/>
              </a:rPr>
              <a:t>Süni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intellekt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kompüterə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, robot </a:t>
            </a:r>
            <a:r>
              <a:rPr lang="en-US" sz="2400" b="1" err="1">
                <a:latin typeface="Calibri"/>
                <a:ea typeface="+mj-ea"/>
                <a:cs typeface="Calibri"/>
              </a:rPr>
              <a:t>texnologiyasına</a:t>
            </a:r>
            <a:r>
              <a:rPr lang="en-US" sz="2400" b="1" dirty="0">
                <a:latin typeface="Calibri"/>
                <a:ea typeface="+mj-ea"/>
                <a:cs typeface="Calibri"/>
              </a:rPr>
              <a:t>, </a:t>
            </a:r>
            <a:r>
              <a:rPr lang="en-US" sz="2400" b="1" err="1">
                <a:latin typeface="Calibri"/>
                <a:ea typeface="+mj-ea"/>
                <a:cs typeface="Calibri"/>
              </a:rPr>
              <a:t>analitik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sistemə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insan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kimi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ağıllı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düşünməyi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öyrətmək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yollarını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öyrənən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texnologiya</a:t>
            </a:r>
            <a:r>
              <a:rPr lang="en-US" sz="2400" b="1" dirty="0">
                <a:latin typeface="Calibri"/>
                <a:ea typeface="+mj-ea"/>
                <a:cs typeface="Calibri"/>
              </a:rPr>
              <a:t>, </a:t>
            </a:r>
            <a:r>
              <a:rPr lang="en-US" sz="2400" b="1" err="1">
                <a:latin typeface="Calibri"/>
                <a:ea typeface="+mj-ea"/>
                <a:cs typeface="Calibri"/>
              </a:rPr>
              <a:t>daha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doğrusu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müasir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elmin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istiqamətidir</a:t>
            </a:r>
            <a:r>
              <a:rPr lang="en-US" sz="2400" b="1" dirty="0">
                <a:latin typeface="Calibri"/>
                <a:ea typeface="+mj-ea"/>
                <a:cs typeface="Calibri"/>
              </a:rPr>
              <a:t>. </a:t>
            </a:r>
            <a:r>
              <a:rPr lang="en-US" sz="2400" b="1" err="1">
                <a:latin typeface="Calibri"/>
                <a:ea typeface="+mj-ea"/>
                <a:cs typeface="Calibri"/>
              </a:rPr>
              <a:t>Əslində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, </a:t>
            </a:r>
            <a:r>
              <a:rPr lang="en-US" sz="2400" b="1" err="1">
                <a:latin typeface="Calibri"/>
                <a:ea typeface="+mj-ea"/>
                <a:cs typeface="Calibri"/>
              </a:rPr>
              <a:t>ağıllı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robot </a:t>
            </a:r>
            <a:r>
              <a:rPr lang="en-US" sz="2400" b="1" err="1">
                <a:latin typeface="Calibri"/>
                <a:ea typeface="+mj-ea"/>
                <a:cs typeface="Calibri"/>
              </a:rPr>
              <a:t>köməkçilərinin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xəyalı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ilk </a:t>
            </a:r>
            <a:r>
              <a:rPr lang="en-US" sz="2400" b="1" err="1">
                <a:latin typeface="Calibri"/>
                <a:ea typeface="+mj-ea"/>
                <a:cs typeface="Calibri"/>
              </a:rPr>
              <a:t>kompüterlərin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ixtirasından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çox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əvvəl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yaranmışdı.Keçən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əsrin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50-ci </a:t>
            </a:r>
            <a:r>
              <a:rPr lang="en-US" sz="2400" b="1" err="1">
                <a:latin typeface="Calibri"/>
                <a:ea typeface="+mj-ea"/>
                <a:cs typeface="Calibri"/>
              </a:rPr>
              <a:t>illərinin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ortalarında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kompüterlərin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imkanları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, </a:t>
            </a:r>
            <a:r>
              <a:rPr lang="en-US" sz="2400" b="1" err="1">
                <a:latin typeface="Calibri"/>
                <a:ea typeface="+mj-ea"/>
                <a:cs typeface="Calibri"/>
              </a:rPr>
              <a:t>xüsusən</a:t>
            </a:r>
            <a:r>
              <a:rPr lang="en-US" sz="2400" b="1" dirty="0">
                <a:latin typeface="Calibri"/>
                <a:ea typeface="+mj-ea"/>
                <a:cs typeface="Calibri"/>
              </a:rPr>
              <a:t> </a:t>
            </a:r>
            <a:r>
              <a:rPr lang="en-US" sz="2400" b="1" err="1">
                <a:latin typeface="Calibri"/>
                <a:ea typeface="+mj-ea"/>
                <a:cs typeface="Calibri"/>
              </a:rPr>
              <a:t>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kompüterlərin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eyni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vaxtda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bir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çox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işi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dəqiq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yerinə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yetirmək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qabiliyyəti</a:t>
            </a:r>
            <a:r>
              <a:rPr lang="en-US" sz="2400" b="1" dirty="0">
                <a:latin typeface="Calibri"/>
                <a:ea typeface="+mj-ea"/>
                <a:cs typeface="Calibri"/>
              </a:rPr>
              <a:t> </a:t>
            </a:r>
            <a:r>
              <a:rPr lang="en-US" sz="2400" b="1" err="1">
                <a:latin typeface="Calibri"/>
                <a:ea typeface="+mj-ea"/>
                <a:cs typeface="Calibri"/>
              </a:rPr>
              <a:t>insanlarda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böyük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heyran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doğurdu</a:t>
            </a:r>
            <a:r>
              <a:rPr lang="en-US" sz="2400" b="1" dirty="0">
                <a:latin typeface="Calibri"/>
                <a:ea typeface="+mj-ea"/>
                <a:cs typeface="Calibri"/>
              </a:rPr>
              <a:t>.  Alim </a:t>
            </a:r>
            <a:r>
              <a:rPr lang="en-US" sz="2400" b="1" err="1">
                <a:latin typeface="Calibri"/>
                <a:ea typeface="+mj-ea"/>
                <a:cs typeface="Calibri"/>
              </a:rPr>
              <a:t>və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yazıçıların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beyinlərində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 </a:t>
            </a:r>
            <a:r>
              <a:rPr lang="en-US" sz="2400" b="1" err="1">
                <a:latin typeface="Calibri"/>
                <a:ea typeface="+mj-ea"/>
                <a:cs typeface="Calibri"/>
              </a:rPr>
              <a:t>dərhal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düşünmə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maşınları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haqqında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fantastik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fikirlər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yarandı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. </a:t>
            </a:r>
            <a:r>
              <a:rPr lang="en-US" sz="2400" b="1" err="1">
                <a:latin typeface="Calibri"/>
                <a:ea typeface="+mj-ea"/>
                <a:cs typeface="Calibri"/>
              </a:rPr>
              <a:t>Məhz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bu</a:t>
            </a:r>
            <a:r>
              <a:rPr lang="en-US" sz="2400" b="1" dirty="0">
                <a:latin typeface="Calibri"/>
                <a:ea typeface="+mj-ea"/>
                <a:cs typeface="Calibri"/>
              </a:rPr>
              <a:t> </a:t>
            </a:r>
            <a:r>
              <a:rPr lang="en-US" sz="2400" b="1" err="1">
                <a:latin typeface="Calibri"/>
                <a:ea typeface="+mj-ea"/>
                <a:cs typeface="Calibri"/>
              </a:rPr>
              <a:t>dövrdə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ilk </a:t>
            </a:r>
            <a:r>
              <a:rPr lang="en-US" sz="2400" b="1" err="1">
                <a:latin typeface="Calibri"/>
                <a:ea typeface="+mj-ea"/>
                <a:cs typeface="Calibri"/>
              </a:rPr>
              <a:t>süni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intellekt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texnologiyaları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ortaya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çıxmağa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başladı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.</a:t>
            </a:r>
          </a:p>
          <a:p>
            <a:pPr indent="-22860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07458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floor, tiled&#10;&#10;Description automatically generated">
            <a:extLst>
              <a:ext uri="{FF2B5EF4-FFF2-40B4-BE49-F238E27FC236}">
                <a16:creationId xmlns:a16="http://schemas.microsoft.com/office/drawing/2014/main" id="{200FCEB3-2435-2C19-1460-7979F753CA1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t="9900" b="15100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E6F65D-2E73-5667-681C-C2BD1B2EC618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Süni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intellektin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inkişaf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tarixi</a:t>
            </a:r>
            <a:endParaRPr lang="en-US" sz="4200" b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F14002-4286-9F2E-DD36-5571DF2CEE7B}"/>
              </a:ext>
            </a:extLst>
          </p:cNvPr>
          <p:cNvSpPr txBox="1"/>
          <p:nvPr/>
        </p:nvSpPr>
        <p:spPr>
          <a:xfrm>
            <a:off x="1103312" y="1843983"/>
            <a:ext cx="8921961" cy="440441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>
                <a:latin typeface="Calibri"/>
                <a:ea typeface="+mj-ea"/>
                <a:cs typeface="Calibri"/>
              </a:rPr>
              <a:t>“</a:t>
            </a:r>
            <a:r>
              <a:rPr lang="en-US" sz="2400" b="1" err="1">
                <a:latin typeface="Calibri"/>
                <a:ea typeface="+mj-ea"/>
                <a:cs typeface="Calibri"/>
              </a:rPr>
              <a:t>Süni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intellekt</a:t>
            </a:r>
            <a:r>
              <a:rPr lang="en-US" sz="2400" b="1" dirty="0">
                <a:latin typeface="Calibri"/>
                <a:ea typeface="+mj-ea"/>
                <a:cs typeface="Calibri"/>
              </a:rPr>
              <a:t>” </a:t>
            </a:r>
            <a:r>
              <a:rPr lang="en-US" sz="2400" b="1" err="1">
                <a:latin typeface="Calibri"/>
                <a:ea typeface="+mj-ea"/>
                <a:cs typeface="Calibri"/>
              </a:rPr>
              <a:t>termininin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müəllifi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proqramlaşdırmanın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banisi</a:t>
            </a:r>
            <a:r>
              <a:rPr lang="en-US" sz="2400" b="1" dirty="0">
                <a:latin typeface="Calibri"/>
                <a:ea typeface="+mj-ea"/>
                <a:cs typeface="Calibri"/>
              </a:rPr>
              <a:t>, Lisp </a:t>
            </a:r>
            <a:r>
              <a:rPr lang="en-US" sz="2400" b="1" err="1">
                <a:latin typeface="Calibri"/>
                <a:ea typeface="+mj-ea"/>
                <a:cs typeface="Calibri"/>
              </a:rPr>
              <a:t>dilinin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ixtiraçısı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Con </a:t>
            </a:r>
            <a:r>
              <a:rPr lang="en-US" sz="2400" b="1" err="1">
                <a:latin typeface="Calibri"/>
                <a:ea typeface="+mj-ea"/>
                <a:cs typeface="Calibri"/>
              </a:rPr>
              <a:t>Makkartiyə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aiddir</a:t>
            </a:r>
            <a:r>
              <a:rPr lang="en-US" sz="2400" b="1" dirty="0">
                <a:latin typeface="Calibri"/>
                <a:ea typeface="+mj-ea"/>
                <a:cs typeface="Calibri"/>
              </a:rPr>
              <a:t>. O,1956-cı </a:t>
            </a:r>
            <a:r>
              <a:rPr lang="en-US" sz="2400" b="1" err="1">
                <a:latin typeface="Calibri"/>
                <a:ea typeface="+mj-ea"/>
                <a:cs typeface="Calibri"/>
              </a:rPr>
              <a:t>ildə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gələcək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prestijli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Turing </a:t>
            </a:r>
            <a:r>
              <a:rPr lang="en-US" sz="2400" b="1" err="1">
                <a:latin typeface="Calibri"/>
                <a:ea typeface="+mj-ea"/>
                <a:cs typeface="Calibri"/>
              </a:rPr>
              <a:t>mükafatı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laureatı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Karnegi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Mellon </a:t>
            </a:r>
            <a:r>
              <a:rPr lang="en-US" sz="2400" b="1" err="1">
                <a:latin typeface="Calibri"/>
                <a:ea typeface="+mj-ea"/>
                <a:cs typeface="Calibri"/>
              </a:rPr>
              <a:t>Universitetində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süni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intellekt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proqramının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prototipini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nümayiş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etdirdi.Bəşəriyyət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20-ci </a:t>
            </a:r>
            <a:r>
              <a:rPr lang="en-US" sz="2400" b="1" err="1">
                <a:latin typeface="Calibri"/>
                <a:ea typeface="+mj-ea"/>
                <a:cs typeface="Calibri"/>
              </a:rPr>
              <a:t>əsrin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birinci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rübündə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ağıllı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robotlar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haqqında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xəyal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qurmağa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başladı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. 1924-cü </a:t>
            </a:r>
            <a:r>
              <a:rPr lang="en-US" sz="2400" b="1" err="1">
                <a:latin typeface="Calibri"/>
                <a:ea typeface="+mj-ea"/>
                <a:cs typeface="Calibri"/>
              </a:rPr>
              <a:t>ildə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məşhur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yazıçı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Karel </a:t>
            </a:r>
            <a:r>
              <a:rPr lang="en-US" sz="2400" b="1" err="1">
                <a:latin typeface="Calibri"/>
                <a:ea typeface="+mj-ea"/>
                <a:cs typeface="Calibri"/>
              </a:rPr>
              <a:t>Çapek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London </a:t>
            </a:r>
            <a:r>
              <a:rPr lang="en-US" sz="2400" b="1" err="1">
                <a:latin typeface="Calibri"/>
                <a:ea typeface="+mj-ea"/>
                <a:cs typeface="Calibri"/>
              </a:rPr>
              <a:t>teatrında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“Universal </a:t>
            </a:r>
            <a:r>
              <a:rPr lang="en-US" sz="2400" b="1" err="1">
                <a:latin typeface="Calibri"/>
                <a:ea typeface="+mj-ea"/>
                <a:cs typeface="Calibri"/>
              </a:rPr>
              <a:t>robotlar</a:t>
            </a:r>
            <a:r>
              <a:rPr lang="en-US" sz="2400" b="1" dirty="0">
                <a:latin typeface="Calibri"/>
                <a:ea typeface="+mj-ea"/>
                <a:cs typeface="Calibri"/>
              </a:rPr>
              <a:t>” </a:t>
            </a:r>
            <a:r>
              <a:rPr lang="en-US" sz="2400" b="1" err="1">
                <a:latin typeface="Calibri"/>
                <a:ea typeface="+mj-ea"/>
                <a:cs typeface="Calibri"/>
              </a:rPr>
              <a:t>tamaşasını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səhnələşdirib</a:t>
            </a:r>
            <a:r>
              <a:rPr lang="en-US" sz="2400" b="1" dirty="0">
                <a:latin typeface="Calibri"/>
                <a:ea typeface="+mj-ea"/>
                <a:cs typeface="Calibri"/>
              </a:rPr>
              <a:t>. </a:t>
            </a:r>
            <a:r>
              <a:rPr lang="en-US" sz="2400" b="1" err="1">
                <a:latin typeface="Calibri"/>
                <a:ea typeface="+mj-ea"/>
                <a:cs typeface="Calibri"/>
              </a:rPr>
              <a:t>Tamaşa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tamaşaçıları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heyran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etdi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və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"robot" </a:t>
            </a:r>
            <a:r>
              <a:rPr lang="en-US" sz="2400" b="1" err="1">
                <a:latin typeface="Calibri"/>
                <a:ea typeface="+mj-ea"/>
                <a:cs typeface="Calibri"/>
              </a:rPr>
              <a:t>sözü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möhkəm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şəkildə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formalaşmağa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başladı.1969-cu </a:t>
            </a:r>
            <a:r>
              <a:rPr lang="en-US" sz="2400" b="1" err="1">
                <a:latin typeface="Calibri"/>
                <a:ea typeface="+mj-ea"/>
                <a:cs typeface="Calibri"/>
              </a:rPr>
              <a:t>ildə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Stenford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Universitetinin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alimləri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müstəqil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hərəkət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edə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, </a:t>
            </a:r>
            <a:r>
              <a:rPr lang="en-US" sz="2400" b="1" err="1">
                <a:latin typeface="Calibri"/>
                <a:ea typeface="+mj-ea"/>
                <a:cs typeface="Calibri"/>
              </a:rPr>
              <a:t>bəzi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məlumatları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qavraya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və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sadə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tapşırıqları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həll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edə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bilən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SI(</a:t>
            </a:r>
            <a:r>
              <a:rPr lang="en-US" sz="2400" b="1" err="1">
                <a:latin typeface="Calibri"/>
                <a:ea typeface="+mj-ea"/>
                <a:cs typeface="Calibri"/>
              </a:rPr>
              <a:t>süni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intellekt</a:t>
            </a:r>
            <a:r>
              <a:rPr lang="en-US" sz="2400" b="1" dirty="0">
                <a:latin typeface="Calibri"/>
                <a:ea typeface="+mj-ea"/>
                <a:cs typeface="Calibri"/>
              </a:rPr>
              <a:t>) </a:t>
            </a:r>
            <a:r>
              <a:rPr lang="en-US" sz="2400" b="1" err="1">
                <a:latin typeface="Calibri"/>
                <a:ea typeface="+mj-ea"/>
                <a:cs typeface="Calibri"/>
              </a:rPr>
              <a:t>robotunun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Şəklini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yaratdılar</a:t>
            </a:r>
            <a:endParaRPr lang="en-US" sz="2400" b="1">
              <a:latin typeface="Calibri"/>
              <a:ea typeface="+mj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6755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light, lit&#10;&#10;Description automatically generated">
            <a:extLst>
              <a:ext uri="{FF2B5EF4-FFF2-40B4-BE49-F238E27FC236}">
                <a16:creationId xmlns:a16="http://schemas.microsoft.com/office/drawing/2014/main" id="{AE4906B7-B2D2-1045-F49A-BBCE8734A5E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b="8537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BFB644-2F31-476D-F951-B04BCF2E28E1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SI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prinsipləri</a:t>
            </a:r>
            <a:endParaRPr lang="en-US" sz="4200" b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B68C74-A89C-F33F-87BC-9E55E3F81D03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 lnSpcReduction="10000"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Süni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intellektin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inkişafının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ağlasığmaz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olduğu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texnoloji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prinsipləri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təsvir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etməzdən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əvvəl</a:t>
            </a:r>
            <a:r>
              <a:rPr lang="en-US" sz="2400" b="1" dirty="0">
                <a:latin typeface="+mj-lt"/>
                <a:ea typeface="+mj-ea"/>
                <a:cs typeface="+mj-cs"/>
              </a:rPr>
              <a:t> robot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texnikasının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etik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qanunları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ilə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tanış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olmağa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dəyər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Onlar</a:t>
            </a:r>
            <a:r>
              <a:rPr lang="en-US" sz="2400" b="1" dirty="0">
                <a:latin typeface="+mj-lt"/>
                <a:ea typeface="+mj-ea"/>
                <a:cs typeface="+mj-cs"/>
              </a:rPr>
              <a:t> 1942-ci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ildə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İsaak Asimov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tərəfindən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"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Dəyirmi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rəqs</a:t>
            </a:r>
            <a:r>
              <a:rPr lang="en-US" sz="2400" b="1" dirty="0">
                <a:latin typeface="+mj-lt"/>
                <a:ea typeface="+mj-ea"/>
                <a:cs typeface="+mj-cs"/>
              </a:rPr>
              <a:t>"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romanında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ortaya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çıxdı</a:t>
            </a:r>
            <a:r>
              <a:rPr lang="en-US" sz="2400" b="1" dirty="0">
                <a:latin typeface="+mj-lt"/>
                <a:ea typeface="+mj-ea"/>
                <a:cs typeface="+mj-cs"/>
              </a:rPr>
              <a:t>: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>
                <a:latin typeface="+mj-lt"/>
                <a:ea typeface="+mj-ea"/>
                <a:cs typeface="+mj-cs"/>
              </a:rPr>
              <a:t>- Bir robot </a:t>
            </a:r>
            <a:r>
              <a:rPr lang="en-US" sz="2400" b="1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ya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süni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intellektə</a:t>
            </a:r>
            <a:r>
              <a:rPr lang="en-US" sz="2400" b="1" dirty="0">
                <a:latin typeface="+mj-lt"/>
                <a:ea typeface="+mj-ea"/>
                <a:cs typeface="+mj-cs"/>
              </a:rPr>
              <a:t> malik </a:t>
            </a:r>
            <a:r>
              <a:rPr lang="en-US" sz="2400" b="1" err="1">
                <a:latin typeface="+mj-lt"/>
                <a:ea typeface="+mj-ea"/>
                <a:cs typeface="+mj-cs"/>
              </a:rPr>
              <a:t>bir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sistem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err="1">
                <a:latin typeface="+mj-lt"/>
                <a:ea typeface="+mj-ea"/>
                <a:cs typeface="+mj-cs"/>
              </a:rPr>
              <a:t>bir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insana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zərər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vermək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üçün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öz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hərəkəti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ya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hərəkətsizliyi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ilə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bir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insana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zərər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verə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bilməz</a:t>
            </a:r>
            <a:r>
              <a:rPr lang="en-US" sz="2400" b="1" dirty="0">
                <a:latin typeface="+mj-lt"/>
                <a:ea typeface="+mj-ea"/>
                <a:cs typeface="+mj-cs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>
                <a:latin typeface="+mj-lt"/>
                <a:ea typeface="+mj-ea"/>
                <a:cs typeface="+mj-cs"/>
              </a:rPr>
              <a:t>- Robot, Birinci </a:t>
            </a:r>
            <a:r>
              <a:rPr lang="en-US" sz="2400" b="1" err="1">
                <a:latin typeface="+mj-lt"/>
                <a:ea typeface="+mj-ea"/>
                <a:cs typeface="+mj-cs"/>
              </a:rPr>
              <a:t>Qanuna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zidd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olanlar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istisna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olmaqla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err="1">
                <a:latin typeface="+mj-lt"/>
                <a:ea typeface="+mj-ea"/>
                <a:cs typeface="+mj-cs"/>
              </a:rPr>
              <a:t>şəxsdən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aldığı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əmrlərə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tabe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olmalıdır</a:t>
            </a:r>
            <a:r>
              <a:rPr lang="en-US" sz="2400" b="1" dirty="0">
                <a:latin typeface="+mj-lt"/>
                <a:ea typeface="+mj-ea"/>
                <a:cs typeface="+mj-cs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>
                <a:latin typeface="+mj-lt"/>
                <a:ea typeface="+mj-ea"/>
                <a:cs typeface="+mj-cs"/>
              </a:rPr>
              <a:t>-Robot Birinci </a:t>
            </a:r>
            <a:r>
              <a:rPr lang="en-US" sz="2400" b="1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İkinci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Qanunlara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zidd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deyilsə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err="1">
                <a:latin typeface="+mj-lt"/>
                <a:ea typeface="+mj-ea"/>
                <a:cs typeface="+mj-cs"/>
              </a:rPr>
              <a:t>öz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təhlükəsizliyinin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qayğısına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qalmalıdır</a:t>
            </a:r>
            <a:r>
              <a:rPr lang="en-US" b="1" dirty="0">
                <a:latin typeface="+mj-lt"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35681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4E76343C-759C-CA65-6007-B83A85B7CD0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t="24242" b="758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9F6655-22CB-E874-267B-4B042987A267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Süni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intellektin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texnoloji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prinsipləri</a:t>
            </a:r>
            <a:endParaRPr lang="en-US" sz="4200" b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CFB473-EED9-C2C8-F993-ED1ED9F844B5}"/>
              </a:ext>
            </a:extLst>
          </p:cNvPr>
          <p:cNvSpPr txBox="1"/>
          <p:nvPr/>
        </p:nvSpPr>
        <p:spPr>
          <a:xfrm>
            <a:off x="1103312" y="1536724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Maşın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öyrənməsi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 (ML-MÖ)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öz-özünə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öyrənmə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alqoritmlərinə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əsaslanan</a:t>
            </a:r>
            <a:r>
              <a:rPr lang="en-US" sz="2400" b="1" dirty="0">
                <a:latin typeface="+mj-lt"/>
                <a:ea typeface="+mj-ea"/>
                <a:cs typeface="+mj-cs"/>
              </a:rPr>
              <a:t> SI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inkişafı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prinsipidir</a:t>
            </a:r>
            <a:r>
              <a:rPr lang="en-US" sz="2400" b="1" dirty="0">
                <a:latin typeface="+mj-lt"/>
                <a:ea typeface="+mj-ea"/>
                <a:cs typeface="+mj-cs"/>
              </a:rPr>
              <a:t>. Bu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yanaşmada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insanın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iştirakı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maşının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"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yaddaşına</a:t>
            </a:r>
            <a:r>
              <a:rPr lang="en-US" sz="2400" b="1" dirty="0">
                <a:latin typeface="+mj-lt"/>
                <a:ea typeface="+mj-ea"/>
                <a:cs typeface="+mj-cs"/>
              </a:rPr>
              <a:t>"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sıra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məlumatların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yüklənməsi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məqsədlərin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müəyyən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edilməsi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ilə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məhdudlaşır</a:t>
            </a:r>
            <a:r>
              <a:rPr lang="en-US" sz="2400" b="1" dirty="0">
                <a:latin typeface="+mj-lt"/>
                <a:ea typeface="+mj-ea"/>
                <a:cs typeface="+mj-cs"/>
              </a:rPr>
              <a:t>. Bir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neçə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Maşın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öyrənməsi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metodu</a:t>
            </a:r>
            <a:r>
              <a:rPr lang="en-US" sz="2400" b="1" dirty="0">
                <a:latin typeface="+mj-lt"/>
                <a:ea typeface="+mj-ea"/>
                <a:cs typeface="+mj-cs"/>
              </a:rPr>
              <a:t> var: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>
                <a:latin typeface="+mj-lt"/>
                <a:ea typeface="+mj-ea"/>
                <a:cs typeface="+mj-cs"/>
              </a:rPr>
              <a:t> -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Müəllimlə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tədris</a:t>
            </a:r>
            <a:r>
              <a:rPr lang="en-US" sz="2400" b="1" dirty="0">
                <a:latin typeface="+mj-lt"/>
                <a:ea typeface="+mj-ea"/>
                <a:cs typeface="+mj-cs"/>
              </a:rPr>
              <a:t> -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şəxs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müəyyən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məqsəd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qoyur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fərziyyəni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yoxlamaq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nümunəni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təsdiqləmək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istəyir</a:t>
            </a:r>
            <a:r>
              <a:rPr lang="en-US" sz="2400" b="1" dirty="0">
                <a:latin typeface="+mj-lt"/>
                <a:ea typeface="+mj-ea"/>
                <a:cs typeface="+mj-cs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Müəllimsiz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öyrənmək</a:t>
            </a:r>
            <a:r>
              <a:rPr lang="en-US" sz="2400" b="1" dirty="0">
                <a:latin typeface="+mj-lt"/>
                <a:ea typeface="+mj-ea"/>
                <a:cs typeface="+mj-cs"/>
              </a:rPr>
              <a:t> -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məlumatların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intellektual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emalının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nəticəsi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deyil</a:t>
            </a:r>
            <a:r>
              <a:rPr lang="en-US" sz="2400" b="1" dirty="0">
                <a:latin typeface="+mj-lt"/>
                <a:ea typeface="+mj-ea"/>
                <a:cs typeface="+mj-cs"/>
              </a:rPr>
              <a:t> -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kompüter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müstəqil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şəkildə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nümunələr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tapır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insan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kimi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düşünməyi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öyrənir</a:t>
            </a:r>
            <a:r>
              <a:rPr lang="en-US" sz="2400" b="1" dirty="0">
                <a:latin typeface="+mj-lt"/>
                <a:ea typeface="+mj-ea"/>
                <a:cs typeface="+mj-cs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>
                <a:latin typeface="+mj-lt"/>
                <a:ea typeface="+mj-ea"/>
                <a:cs typeface="+mj-cs"/>
              </a:rPr>
              <a:t> </a:t>
            </a:r>
            <a:r>
              <a:rPr lang="en-US" sz="2400" b="1" err="1">
                <a:latin typeface="+mj-lt"/>
                <a:ea typeface="+mj-ea"/>
                <a:cs typeface="+mj-cs"/>
              </a:rPr>
              <a:t>Dərin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öyrənmə</a:t>
            </a:r>
            <a:r>
              <a:rPr lang="en-US" sz="2400" b="1" dirty="0">
                <a:latin typeface="+mj-lt"/>
                <a:ea typeface="+mj-ea"/>
                <a:cs typeface="+mj-cs"/>
              </a:rPr>
              <a:t> -</a:t>
            </a:r>
            <a:r>
              <a:rPr lang="en-US" sz="2400" b="1" err="1">
                <a:latin typeface="+mj-lt"/>
                <a:ea typeface="+mj-ea"/>
                <a:cs typeface="+mj-cs"/>
              </a:rPr>
              <a:t>qarışıq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üsuldur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err="1">
                <a:latin typeface="+mj-lt"/>
                <a:ea typeface="+mj-ea"/>
                <a:cs typeface="+mj-cs"/>
              </a:rPr>
              <a:t>əsas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fərq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böyük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həcmdə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məlumatların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emalında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neyroşəbəkələrin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istifadəsindədir</a:t>
            </a:r>
            <a:endParaRPr lang="en-US" sz="2400" b="1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08314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4EAE320-3763-F158-CD0C-34EFC2A4E3A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t="11417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1CC1A0-0C76-2465-4AD7-185347A008F5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Koqnitiv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hesablama</a:t>
            </a:r>
            <a:endParaRPr lang="en-US" sz="4200" b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222738-BADA-62C4-6673-C5C275A4D680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Koqnitiv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hesablama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qarşılıqlı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əlaqə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kimi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təbii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insan-kompüter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qarşılıqlı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əlaqəsi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proseslərini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öyrənən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insanlar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arasında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bunu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həyata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keçirən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Sİ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sahələrindən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biridir</a:t>
            </a:r>
            <a:r>
              <a:rPr lang="en-US" sz="2400" b="1" dirty="0">
                <a:latin typeface="+mj-lt"/>
                <a:ea typeface="+mj-ea"/>
                <a:cs typeface="+mj-cs"/>
              </a:rPr>
              <a:t>. 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Süni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intellekt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texnologiyasının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məqsədi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daha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yüksək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səviyyəli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insan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fəaliyyətini</a:t>
            </a:r>
            <a:r>
              <a:rPr lang="en-US" sz="2400" b="1" dirty="0">
                <a:latin typeface="+mj-lt"/>
                <a:ea typeface="+mj-ea"/>
                <a:cs typeface="+mj-cs"/>
              </a:rPr>
              <a:t> -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nitq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təxəyyül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analitik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təfəkkürünü</a:t>
            </a:r>
            <a:r>
              <a:rPr lang="en-US" sz="2400" b="1" dirty="0">
                <a:latin typeface="+mj-lt"/>
                <a:ea typeface="+mj-ea"/>
                <a:cs typeface="+mj-cs"/>
              </a:rPr>
              <a:t> tam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şəkildə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təqlid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etməkdir</a:t>
            </a:r>
            <a:r>
              <a:rPr lang="en-US" sz="2400" b="1" dirty="0">
                <a:latin typeface="+mj-lt"/>
                <a:ea typeface="+mj-ea"/>
                <a:cs typeface="+mj-cs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Kompüter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görmə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qrafik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video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şəkilləri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tanımaq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üçün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istifadə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edilən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Sİ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istiqamətidir</a:t>
            </a:r>
            <a:r>
              <a:rPr lang="en-US" sz="2400" b="1" dirty="0">
                <a:latin typeface="+mj-lt"/>
                <a:ea typeface="+mj-ea"/>
                <a:cs typeface="+mj-cs"/>
              </a:rPr>
              <a:t>. Bu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gün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maşın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kəşfiyyatı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qrafik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məlumatları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emal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təhlil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ətraf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mühitə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uyğun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olaraq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məlumatları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şərh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bilər</a:t>
            </a:r>
            <a:r>
              <a:rPr lang="en-US" sz="2400" b="1" dirty="0">
                <a:latin typeface="+mj-lt"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8317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67F92D2-9526-F730-27AF-EE66D2DFBE7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b="5063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F2A9F0-B914-5DC6-1676-570EEBF82F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Qavrayış</a:t>
            </a:r>
            <a:endParaRPr lang="en-US" sz="4200" b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29A058-23C5-1B33-55F7-EC0890881296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İnsan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beyni</a:t>
            </a:r>
            <a:r>
              <a:rPr lang="en-US" sz="2400" b="1" dirty="0">
                <a:latin typeface="+mj-lt"/>
                <a:ea typeface="+mj-ea"/>
                <a:cs typeface="+mj-cs"/>
              </a:rPr>
              <a:t> 20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vatt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enerji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istehlak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edərkən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saniyədə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milyard</a:t>
            </a:r>
            <a:r>
              <a:rPr lang="en-US" sz="2400" b="1" dirty="0">
                <a:latin typeface="+mj-lt"/>
                <a:ea typeface="+mj-ea"/>
                <a:cs typeface="+mj-cs"/>
              </a:rPr>
              <a:t> -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milyard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əməliyyat</a:t>
            </a:r>
            <a:r>
              <a:rPr lang="en-US" sz="2400" b="1" dirty="0">
                <a:latin typeface="+mj-lt"/>
                <a:ea typeface="+mj-ea"/>
                <a:cs typeface="+mj-cs"/>
              </a:rPr>
              <a:t> (1000 petaflops)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yerinə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yetirən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mürəkkəb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karbon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kompüteridir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Çinin</a:t>
            </a:r>
            <a:r>
              <a:rPr lang="en-US" sz="2400" b="1" dirty="0">
                <a:latin typeface="+mj-lt"/>
                <a:ea typeface="+mj-ea"/>
                <a:cs typeface="+mj-cs"/>
              </a:rPr>
              <a:t> "Tianhe-2"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adlı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superkompüteri</a:t>
            </a:r>
            <a:r>
              <a:rPr lang="en-US" sz="2400" b="1" dirty="0">
                <a:latin typeface="+mj-lt"/>
                <a:ea typeface="+mj-ea"/>
                <a:cs typeface="+mj-cs"/>
              </a:rPr>
              <a:t> 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saniyədə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33860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trilyon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əməliyyat</a:t>
            </a:r>
            <a:r>
              <a:rPr lang="en-US" sz="2400" b="1" dirty="0">
                <a:latin typeface="+mj-lt"/>
                <a:ea typeface="+mj-ea"/>
                <a:cs typeface="+mj-cs"/>
              </a:rPr>
              <a:t> (33,86 petaflops)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yerinə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yetirir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17,6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milyon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vatt</a:t>
            </a:r>
            <a:r>
              <a:rPr lang="en-US" sz="2400" b="1" dirty="0">
                <a:latin typeface="+mj-lt"/>
                <a:ea typeface="+mj-ea"/>
                <a:cs typeface="+mj-cs"/>
              </a:rPr>
              <a:t> (17,6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meqavat</a:t>
            </a:r>
            <a:r>
              <a:rPr lang="en-US" sz="2400" b="1" dirty="0">
                <a:latin typeface="+mj-lt"/>
                <a:ea typeface="+mj-ea"/>
                <a:cs typeface="+mj-cs"/>
              </a:rPr>
              <a:t>)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istehlak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edir</a:t>
            </a:r>
            <a:r>
              <a:rPr lang="en-US" sz="2400" b="1" dirty="0">
                <a:latin typeface="+mj-lt"/>
                <a:ea typeface="+mj-ea"/>
                <a:cs typeface="+mj-cs"/>
              </a:rPr>
              <a:t>. Silikon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kompüterlərimizin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təkamüllü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karbon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kompüterləri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ilə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müqayisə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oluna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bilməsi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üçün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müəyyən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işlərin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görülməsi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lazımdır</a:t>
            </a:r>
            <a:r>
              <a:rPr lang="en-US" dirty="0">
                <a:latin typeface="+mj-lt"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33137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CE05BD89-5800-4927-958A-477772BB49D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8DA77F-412C-DE3E-3649-8736374DAA85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Süni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Neyron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Şəbəkələri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(ANN-SNŞ)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E5F6D7-4CC4-C7A0-FDDC-7B65D2F89173}"/>
              </a:ext>
            </a:extLst>
          </p:cNvPr>
          <p:cNvSpPr txBox="1"/>
          <p:nvPr/>
        </p:nvSpPr>
        <p:spPr>
          <a:xfrm>
            <a:off x="1103312" y="1895263"/>
            <a:ext cx="8946541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 fontScale="92500" lnSpcReduction="10000"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+mj-lt"/>
                <a:ea typeface="+mj-ea"/>
                <a:cs typeface="+mj-cs"/>
              </a:rPr>
              <a:t>Süni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neyron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şəbəkələri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bioloji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neyron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şəbəkələri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ilə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analogiya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əsasında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yaradılmış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riyazi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modellərdir</a:t>
            </a:r>
            <a:r>
              <a:rPr lang="en-US" sz="2400" b="1" dirty="0">
                <a:latin typeface="+mj-lt"/>
                <a:ea typeface="+mj-ea"/>
                <a:cs typeface="+mj-cs"/>
              </a:rPr>
              <a:t>. SNŞ-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lər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giriş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çıxış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siqnalları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arasında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qeyri-xətti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əlaqələri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modelləşdirməyə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emal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etməyə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qadirdir</a:t>
            </a:r>
            <a:r>
              <a:rPr lang="en-US" sz="2400" b="1" dirty="0">
                <a:latin typeface="+mj-lt"/>
                <a:ea typeface="+mj-ea"/>
                <a:cs typeface="+mj-cs"/>
              </a:rPr>
              <a:t>.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Süni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neyronlar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arasında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siqnalların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adaptiv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çəkisi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müşahidə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olunan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məlumatları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oxuyan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və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onların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işlənməsinin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nəticələrini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yaxşılaşdırmağa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çalışan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öyrənmə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alqoritmi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sayəsində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əldə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edilir</a:t>
            </a:r>
            <a:r>
              <a:rPr lang="en-US" sz="2400" b="1" dirty="0">
                <a:latin typeface="+mj-lt"/>
                <a:ea typeface="+mj-ea"/>
                <a:cs typeface="+mj-cs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>
                <a:latin typeface="+mj-lt"/>
                <a:ea typeface="+mj-ea"/>
                <a:cs typeface="+mj-cs"/>
              </a:rPr>
              <a:t>SNŞ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performansını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yaxşılaşdırmaq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üçün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müxtəlif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optimallaşdırma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üsullarından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istifadə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olunur</a:t>
            </a:r>
            <a:endParaRPr lang="en-US" sz="2400" b="1" dirty="0">
              <a:latin typeface="+mj-lt"/>
              <a:ea typeface="+mj-ea"/>
              <a:cs typeface="+mj-cs"/>
            </a:endParaRP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>
                <a:latin typeface="+mj-lt"/>
                <a:ea typeface="+mj-ea"/>
                <a:cs typeface="+mj-cs"/>
              </a:rPr>
              <a:t>SNŞ </a:t>
            </a:r>
            <a:r>
              <a:rPr lang="en-US" sz="2400" b="1" err="1">
                <a:latin typeface="+mj-lt"/>
                <a:ea typeface="+mj-ea"/>
                <a:cs typeface="+mj-cs"/>
              </a:rPr>
              <a:t>tapşırığı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müəyyən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edilmiş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çərçivədən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çox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olmayan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müddətdə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həll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edə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bilsə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err="1">
                <a:latin typeface="+mj-lt"/>
                <a:ea typeface="+mj-ea"/>
                <a:cs typeface="+mj-cs"/>
              </a:rPr>
              <a:t>optimallaşdırma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uğurlu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sayılır</a:t>
            </a:r>
            <a:r>
              <a:rPr lang="en-US" sz="2400" b="1" dirty="0">
                <a:latin typeface="+mj-lt"/>
                <a:ea typeface="+mj-ea"/>
                <a:cs typeface="+mj-cs"/>
              </a:rPr>
              <a:t> (</a:t>
            </a:r>
            <a:r>
              <a:rPr lang="en-US" sz="2400" b="1" err="1">
                <a:latin typeface="+mj-lt"/>
                <a:ea typeface="+mj-ea"/>
                <a:cs typeface="+mj-cs"/>
              </a:rPr>
              <a:t>vaxt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çərçivəsi</a:t>
            </a:r>
            <a:r>
              <a:rPr lang="en-US" sz="2400" b="1" dirty="0">
                <a:latin typeface="+mj-lt"/>
                <a:ea typeface="+mj-ea"/>
                <a:cs typeface="+mj-cs"/>
              </a:rPr>
              <a:t>, </a:t>
            </a:r>
            <a:r>
              <a:rPr lang="en-US" sz="2400" b="1" err="1">
                <a:latin typeface="+mj-lt"/>
                <a:ea typeface="+mj-ea"/>
                <a:cs typeface="+mj-cs"/>
              </a:rPr>
              <a:t>əlbəttə</a:t>
            </a:r>
            <a:r>
              <a:rPr lang="en-US" sz="2400" b="1" dirty="0">
                <a:latin typeface="+mj-lt"/>
                <a:ea typeface="+mj-ea"/>
                <a:cs typeface="+mj-cs"/>
              </a:rPr>
              <a:t> ki, </a:t>
            </a:r>
            <a:r>
              <a:rPr lang="en-US" sz="2400" b="1" err="1">
                <a:latin typeface="+mj-lt"/>
                <a:ea typeface="+mj-ea"/>
                <a:cs typeface="+mj-cs"/>
              </a:rPr>
              <a:t>tapşırıqdan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tapşırığa</a:t>
            </a:r>
            <a:r>
              <a:rPr lang="en-US" sz="2400" b="1" dirty="0">
                <a:latin typeface="+mj-lt"/>
                <a:ea typeface="+mj-ea"/>
                <a:cs typeface="+mj-cs"/>
              </a:rPr>
              <a:t> </a:t>
            </a:r>
            <a:r>
              <a:rPr lang="en-US" sz="2400" b="1" err="1">
                <a:latin typeface="+mj-lt"/>
                <a:ea typeface="+mj-ea"/>
                <a:cs typeface="+mj-cs"/>
              </a:rPr>
              <a:t>dəyişir</a:t>
            </a:r>
            <a:r>
              <a:rPr lang="en-US" sz="2400" b="1" dirty="0">
                <a:latin typeface="+mj-lt"/>
                <a:ea typeface="+mj-ea"/>
                <a:cs typeface="+mj-cs"/>
              </a:rPr>
              <a:t>)</a:t>
            </a:r>
            <a:r>
              <a:rPr lang="en-US" dirty="0">
                <a:latin typeface="+mj-lt"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3252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F7388451-9831-A62F-6E6A-4224460A52A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t="15531" b="199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70F1D0-41EB-3268-077B-91C3BDF748EE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Əlavə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tədqiqat</a:t>
            </a:r>
            <a:r>
              <a:rPr lang="en-US" sz="42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200" b="1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sahələri</a:t>
            </a:r>
            <a:endParaRPr lang="en-US" sz="4200" b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688EB8-9416-9313-D9AB-BA62B2AA4D8A}"/>
              </a:ext>
            </a:extLst>
          </p:cNvPr>
          <p:cNvSpPr txBox="1"/>
          <p:nvPr/>
        </p:nvSpPr>
        <p:spPr>
          <a:xfrm>
            <a:off x="1103312" y="1524434"/>
            <a:ext cx="10839250" cy="41954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Calibri"/>
                <a:ea typeface="+mj-ea"/>
                <a:cs typeface="Calibri"/>
              </a:rPr>
              <a:t>Maliyyə</a:t>
            </a:r>
            <a:endParaRPr lang="en-US" sz="2400" b="1" dirty="0">
              <a:latin typeface="Calibri"/>
              <a:ea typeface="+mj-ea"/>
              <a:cs typeface="Calibri"/>
            </a:endParaRP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err="1">
                <a:latin typeface="Calibri"/>
                <a:ea typeface="+mj-ea"/>
                <a:cs typeface="Calibri"/>
              </a:rPr>
              <a:t>Maliyyə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qurumları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uzun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müddətdir</a:t>
            </a:r>
            <a:r>
              <a:rPr lang="en-US" sz="2400" b="1" dirty="0">
                <a:latin typeface="Calibri"/>
                <a:ea typeface="+mj-ea"/>
                <a:cs typeface="Calibri"/>
              </a:rPr>
              <a:t> ki, </a:t>
            </a:r>
            <a:r>
              <a:rPr lang="en-US" sz="2400" b="1" err="1">
                <a:latin typeface="Calibri"/>
                <a:ea typeface="+mj-ea"/>
                <a:cs typeface="Calibri"/>
              </a:rPr>
              <a:t>şübhəli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hadisələri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və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fəaliyyətləri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aşkar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etmək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üçün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neyron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şəbəkələrdən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istifadə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ediblər</a:t>
            </a:r>
            <a:r>
              <a:rPr lang="en-US" sz="2400" b="1" dirty="0">
                <a:latin typeface="Calibri"/>
                <a:ea typeface="+mj-ea"/>
                <a:cs typeface="Calibri"/>
              </a:rPr>
              <a:t>. Bank </a:t>
            </a:r>
            <a:r>
              <a:rPr lang="en-US" sz="2400" b="1" err="1">
                <a:latin typeface="Calibri"/>
                <a:ea typeface="+mj-ea"/>
                <a:cs typeface="Calibri"/>
              </a:rPr>
              <a:t>işində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süni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intellektdən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istifadə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hələ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1987-ci </a:t>
            </a:r>
            <a:r>
              <a:rPr lang="en-US" sz="2400" b="1" err="1">
                <a:latin typeface="Calibri"/>
                <a:ea typeface="+mj-ea"/>
                <a:cs typeface="Calibri"/>
              </a:rPr>
              <a:t>ildə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, ABŞ </a:t>
            </a:r>
            <a:r>
              <a:rPr lang="en-US" sz="2400" b="1" err="1">
                <a:latin typeface="Calibri"/>
                <a:ea typeface="+mj-ea"/>
                <a:cs typeface="Calibri"/>
              </a:rPr>
              <a:t>Təhlükəsizlik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Sakit Okean Milli </a:t>
            </a:r>
            <a:r>
              <a:rPr lang="en-US" sz="2400" b="1" err="1">
                <a:latin typeface="Calibri"/>
                <a:ea typeface="+mj-ea"/>
                <a:cs typeface="Calibri"/>
              </a:rPr>
              <a:t>Bankı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debet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kartları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ilə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fırıldaqçılıq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və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icazəsiz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istifadə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ilə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mübarizə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aparmaq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üçün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işçi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qrupu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yaratdıqda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err="1">
                <a:latin typeface="Calibri"/>
                <a:ea typeface="+mj-ea"/>
                <a:cs typeface="Calibri"/>
              </a:rPr>
              <a:t>başladı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Calibri"/>
                <a:ea typeface="+mj-ea"/>
                <a:cs typeface="Calibri"/>
              </a:rPr>
              <a:t>Alqoritmik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ticarət</a:t>
            </a:r>
            <a:endParaRPr lang="en-US" sz="2400" b="1" dirty="0">
              <a:latin typeface="Calibri"/>
              <a:ea typeface="+mj-ea"/>
              <a:cs typeface="Calibri"/>
            </a:endParaRP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400" b="1" dirty="0" err="1">
                <a:latin typeface="Calibri"/>
                <a:ea typeface="+mj-ea"/>
                <a:cs typeface="Calibri"/>
              </a:rPr>
              <a:t>Alqoritmik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ticarət</a:t>
            </a:r>
            <a:r>
              <a:rPr lang="en-US" sz="2400" b="1" dirty="0">
                <a:latin typeface="Calibri"/>
                <a:ea typeface="+mj-ea"/>
                <a:cs typeface="Calibri"/>
              </a:rPr>
              <a:t>,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insan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bədəninin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bacardığı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sürəti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aşan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sürətlə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ticarət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qərarları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qəbul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etmək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üçün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mürəkkəb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süni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intellekt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sistemlərinin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istifadəsini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nəzərdə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tutur</a:t>
            </a:r>
            <a:r>
              <a:rPr lang="en-US" sz="2400" b="1" dirty="0">
                <a:latin typeface="Calibri"/>
                <a:ea typeface="+mj-ea"/>
                <a:cs typeface="Calibri"/>
              </a:rPr>
              <a:t>. Bu,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heç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bir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insan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müdaxiləsi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olmadan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gündə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milyonlarla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ticarət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etmək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imkanı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verir</a:t>
            </a:r>
            <a:r>
              <a:rPr lang="en-US" sz="2400" b="1" dirty="0">
                <a:latin typeface="Calibri"/>
                <a:ea typeface="+mj-ea"/>
                <a:cs typeface="Calibri"/>
              </a:rPr>
              <a:t>.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Avtomatlaşdırılmış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ticarət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sistemləri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adətən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iri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institusional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investorlar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tərəfindən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istifadə</a:t>
            </a:r>
            <a:r>
              <a:rPr lang="en-US" sz="2400" b="1" dirty="0">
                <a:latin typeface="Calibri"/>
                <a:ea typeface="+mj-ea"/>
                <a:cs typeface="Calibri"/>
              </a:rPr>
              <a:t> </a:t>
            </a:r>
            <a:r>
              <a:rPr lang="en-US" sz="2400" b="1" dirty="0" err="1">
                <a:latin typeface="Calibri"/>
                <a:ea typeface="+mj-ea"/>
                <a:cs typeface="Calibri"/>
              </a:rPr>
              <a:t>olunur</a:t>
            </a:r>
            <a:r>
              <a:rPr lang="en-US" sz="2400" b="1" dirty="0">
                <a:latin typeface="Calibri"/>
                <a:ea typeface="+mj-ea"/>
                <a:cs typeface="Calibri"/>
              </a:rPr>
              <a:t>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latin typeface="Century Gothic" panose="020B0502020202020204"/>
              <a:ea typeface="+mj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61433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Ion</vt:lpstr>
      <vt:lpstr>FƏNN:İNFORMASİYA TEXNOLOGİYALARININ ƏSASLARI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280</cp:revision>
  <dcterms:created xsi:type="dcterms:W3CDTF">2022-12-14T21:25:31Z</dcterms:created>
  <dcterms:modified xsi:type="dcterms:W3CDTF">2022-12-15T08:10:48Z</dcterms:modified>
</cp:coreProperties>
</file>

<file path=docProps/thumbnail.jpeg>
</file>